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8" r:id="rId3"/>
    <p:sldId id="352" r:id="rId4"/>
    <p:sldId id="337" r:id="rId5"/>
    <p:sldId id="343" r:id="rId6"/>
    <p:sldId id="339" r:id="rId7"/>
    <p:sldId id="338" r:id="rId8"/>
    <p:sldId id="353" r:id="rId9"/>
    <p:sldId id="351" r:id="rId10"/>
    <p:sldId id="316" r:id="rId11"/>
    <p:sldId id="322" r:id="rId12"/>
    <p:sldId id="321" r:id="rId13"/>
    <p:sldId id="355" r:id="rId14"/>
    <p:sldId id="317" r:id="rId15"/>
    <p:sldId id="356" r:id="rId16"/>
    <p:sldId id="324" r:id="rId17"/>
    <p:sldId id="325" r:id="rId18"/>
    <p:sldId id="313" r:id="rId19"/>
    <p:sldId id="357" r:id="rId20"/>
    <p:sldId id="301" r:id="rId21"/>
    <p:sldId id="302" r:id="rId22"/>
    <p:sldId id="303" r:id="rId23"/>
    <p:sldId id="327" r:id="rId24"/>
    <p:sldId id="358" r:id="rId25"/>
    <p:sldId id="359" r:id="rId26"/>
    <p:sldId id="328" r:id="rId27"/>
    <p:sldId id="330" r:id="rId28"/>
    <p:sldId id="340" r:id="rId29"/>
    <p:sldId id="341" r:id="rId30"/>
    <p:sldId id="344" r:id="rId31"/>
    <p:sldId id="348" r:id="rId32"/>
    <p:sldId id="346" r:id="rId33"/>
    <p:sldId id="350" r:id="rId34"/>
    <p:sldId id="362" r:id="rId35"/>
    <p:sldId id="363" r:id="rId36"/>
    <p:sldId id="360" r:id="rId37"/>
    <p:sldId id="364" r:id="rId38"/>
    <p:sldId id="361" r:id="rId39"/>
    <p:sldId id="365" r:id="rId40"/>
  </p:sldIdLst>
  <p:sldSz cx="9144000" cy="5143500" type="screen16x9"/>
  <p:notesSz cx="6858000" cy="9144000"/>
  <p:embeddedFontLst>
    <p:embeddedFont>
      <p:font typeface="함초롬바탕" panose="02030604000101010101" pitchFamily="18" charset="-128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Malgun Gothic" panose="020B0503020000020004" pitchFamily="34" charset="-127"/>
      <p:regular r:id="rId51"/>
      <p:bold r:id="rId52"/>
    </p:embeddedFont>
    <p:embeddedFont>
      <p:font typeface="Malgun Gothic" panose="020B0503020000020004" pitchFamily="34" charset="-127"/>
      <p:regular r:id="rId51"/>
      <p:bold r:id="rId52"/>
    </p:embeddedFont>
    <p:embeddedFont>
      <p:font typeface="Raleway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 autoAdjust="0"/>
    <p:restoredTop sz="96344" autoAdjust="0"/>
  </p:normalViewPr>
  <p:slideViewPr>
    <p:cSldViewPr snapToGrid="0">
      <p:cViewPr varScale="1">
        <p:scale>
          <a:sx n="211" d="100"/>
          <a:sy n="211" d="100"/>
        </p:scale>
        <p:origin x="64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2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7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9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8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4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8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3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02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22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178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67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53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2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6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4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61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" TargetMode="External"/><Relationship Id="rId5" Type="http://schemas.openxmlformats.org/officeDocument/2006/relationships/hyperlink" Target="https://kostat.go.kr/" TargetMode="External"/><Relationship Id="rId4" Type="http://schemas.openxmlformats.org/officeDocument/2006/relationships/hyperlink" Target="https://www.ecdc.europa.eu/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662995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Summary-based Analysis</a:t>
            </a:r>
            <a:br>
              <a:rPr lang="en-US" altLang="ko-KR" sz="2500" dirty="0"/>
            </a:br>
            <a:r>
              <a:rPr lang="en-US" altLang="ko-KR" sz="2500" dirty="0"/>
              <a:t>by 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Growth Curve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89922" y="23157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11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sz="1400" b="0" dirty="0">
                <a:latin typeface="+mn-ea"/>
                <a:ea typeface="+mn-ea"/>
              </a:rPr>
              <a:t>30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50" y="1921569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존재하는 경우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따라 각각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적합시켜야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하므로 국가별로 코로나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별로 구분할 기준이 필요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위해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점을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너무 작으면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peak, 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찾기 어려우므로 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이상인 나라에 대해서만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/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Local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maximum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으로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추정하고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, peak 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사이의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minimum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로 설정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ko-KR" altLang="en-US" sz="1200" dirty="0" err="1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일일확진자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데이터를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gaussian kernel smoothing(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)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이용하여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smooth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만들고 이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에 대해서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와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찾음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</p:txBody>
          </p:sp>
        </mc:Choice>
        <mc:Fallback xmlns="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blipFill>
                <a:blip r:embed="rId3"/>
                <a:stretch>
                  <a:fillRect b="-85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A9A69BB-FDCA-4FA9-BCE9-520112EF7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10"/>
          <a:stretch/>
        </p:blipFill>
        <p:spPr>
          <a:xfrm>
            <a:off x="2449303" y="2279170"/>
            <a:ext cx="4001116" cy="66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1530C0-0E3C-4DF4-B80D-032929162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2015137" y="3658344"/>
            <a:ext cx="5113726" cy="4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2B0B4-407A-4D27-8B87-0661E5E1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88"/>
          <a:stretch/>
        </p:blipFill>
        <p:spPr>
          <a:xfrm>
            <a:off x="929708" y="2014497"/>
            <a:ext cx="3710780" cy="2306161"/>
          </a:xfrm>
          <a:prstGeom prst="rect">
            <a:avLst/>
          </a:prstGeom>
        </p:spPr>
      </p:pic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BE6800-18AB-4D97-83B0-A0E6290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8"/>
          <a:stretch/>
        </p:blipFill>
        <p:spPr>
          <a:xfrm>
            <a:off x="4508205" y="2174654"/>
            <a:ext cx="3706087" cy="1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ADE17-8A72-48CD-AB5E-798CAB26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65" y="2033926"/>
            <a:ext cx="3673470" cy="2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9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44C19-51D8-4458-982E-87867D4A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31" y="1894809"/>
            <a:ext cx="2861490" cy="2861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B4579-F5F2-44CA-8795-73053BA2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72" y="1894809"/>
            <a:ext cx="2861490" cy="28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8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국가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165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수를 계산함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국가 수가 나머지 두 모델에 비해 현저히 적어 배제함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/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87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56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7;p19">
            <a:extLst>
              <a:ext uri="{FF2B5EF4-FFF2-40B4-BE49-F238E27FC236}">
                <a16:creationId xmlns:a16="http://schemas.microsoft.com/office/drawing/2014/main" id="{FEC50C8B-A7C0-4CFB-8804-729F4846FD48}"/>
              </a:ext>
            </a:extLst>
          </p:cNvPr>
          <p:cNvSpPr txBox="1">
            <a:spLocks/>
          </p:cNvSpPr>
          <p:nvPr/>
        </p:nvSpPr>
        <p:spPr>
          <a:xfrm>
            <a:off x="584251" y="2430534"/>
            <a:ext cx="7744585" cy="24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많은 국가의 일일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데이터에서 </a:t>
            </a:r>
            <a:r>
              <a:rPr lang="ko-KR" altLang="en-US" sz="1200" b="1" dirty="0"/>
              <a:t>일주일 단위의 주기성</a:t>
            </a:r>
            <a:r>
              <a:rPr lang="ko-KR" altLang="en-US" sz="1200" dirty="0"/>
              <a:t>이 관측됨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일일 검사 수가 일주일 단위의 주기성을 갖는 점에 주목하여 일일 검사 수 데이터를 분석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3)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</a:t>
            </a:r>
            <a:r>
              <a:rPr lang="en-US" altLang="ko-KR" sz="1200" dirty="0"/>
              <a:t>, </a:t>
            </a:r>
            <a:r>
              <a:rPr lang="ko-KR" altLang="en-US" sz="1200" dirty="0"/>
              <a:t>스페인과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4)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를 </a:t>
            </a:r>
            <a:r>
              <a:rPr lang="en-US" altLang="ko-KR" sz="1200" dirty="0"/>
              <a:t>7</a:t>
            </a:r>
            <a:r>
              <a:rPr lang="ko-KR" altLang="en-US" sz="1200" dirty="0"/>
              <a:t>로 설정하여 모형 적합 이전에 단순 이동 평균</a:t>
            </a:r>
            <a:r>
              <a:rPr lang="en-US" altLang="ko-KR" sz="1200" dirty="0"/>
              <a:t>(SMA)</a:t>
            </a:r>
            <a:r>
              <a:rPr lang="ko-KR" altLang="en-US" sz="1200" dirty="0"/>
              <a:t>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68B57522-7C26-4B82-A9E2-07458F915A6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69A6C-90F1-2048-A634-F7832E71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51"/>
          <a:stretch/>
        </p:blipFill>
        <p:spPr>
          <a:xfrm>
            <a:off x="2350485" y="1895334"/>
            <a:ext cx="2834510" cy="477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B23340-29EF-CC46-8B3B-58E1EE05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28" y="1895334"/>
            <a:ext cx="1189333" cy="535200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71490C0C-C8EA-4D83-B706-26F39823C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6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830DFE-C264-425C-B4B5-BA3607E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46" y="2000925"/>
            <a:ext cx="2856417" cy="252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045AA-8BDA-4EFC-85FE-DF5AE57A1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3"/>
          <a:stretch/>
        </p:blipFill>
        <p:spPr>
          <a:xfrm>
            <a:off x="4995857" y="2000925"/>
            <a:ext cx="3147106" cy="2599428"/>
          </a:xfrm>
          <a:prstGeom prst="rect">
            <a:avLst/>
          </a:prstGeom>
        </p:spPr>
      </p:pic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EB22B61-1388-4B33-A38D-542F7CA9EB2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B1924-7600-42B2-A6C6-E61D167B3EC1}"/>
              </a:ext>
            </a:extLst>
          </p:cNvPr>
          <p:cNvSpPr txBox="1"/>
          <p:nvPr/>
        </p:nvSpPr>
        <p:spPr>
          <a:xfrm>
            <a:off x="1761558" y="4548511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</a:t>
            </a:r>
            <a:r>
              <a:rPr lang="ko-KR" altLang="en-US" sz="600" b="1" dirty="0"/>
              <a:t>미국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한국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&gt;</a:t>
            </a:r>
            <a:endParaRPr lang="ko-KR" altLang="en-US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7FAB4-E0D6-4024-8115-B6B8FD7B5C0D}"/>
              </a:ext>
            </a:extLst>
          </p:cNvPr>
          <p:cNvSpPr txBox="1"/>
          <p:nvPr/>
        </p:nvSpPr>
        <p:spPr>
          <a:xfrm>
            <a:off x="6035650" y="4527810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ACF&gt;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110877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65416" y="2849980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929212" y="1869715"/>
            <a:ext cx="3323524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43170"/>
            <a:ext cx="3588711" cy="684982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b="1" dirty="0">
                <a:solidFill>
                  <a:schemeClr val="bg2"/>
                </a:solidFill>
              </a:rPr>
              <a:t>Logistic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87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29974" y="2813503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dirty="0" err="1">
                <a:solidFill>
                  <a:schemeClr val="bg2"/>
                </a:solidFill>
              </a:rPr>
              <a:t>Gompertz</a:t>
            </a:r>
            <a:r>
              <a:rPr lang="en-US" altLang="ko-KR" sz="1800" b="1" dirty="0">
                <a:solidFill>
                  <a:schemeClr val="bg2"/>
                </a:solidFill>
              </a:rPr>
              <a:t>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033E5-199D-46D0-BF33-FE9E5078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55" y="1943170"/>
            <a:ext cx="3334477" cy="636456"/>
          </a:xfrm>
          <a:prstGeom prst="rect">
            <a:avLst/>
          </a:prstGeom>
        </p:spPr>
      </p:pic>
      <p:pic>
        <p:nvPicPr>
          <p:cNvPr id="11" name="_x311093392" descr="DRW00001f24069f">
            <a:extLst>
              <a:ext uri="{FF2B5EF4-FFF2-40B4-BE49-F238E27FC236}">
                <a16:creationId xmlns:a16="http://schemas.microsoft.com/office/drawing/2014/main" id="{342B6DE9-1C76-46D0-812E-01FA3C9F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727650" y="1867323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Contents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549831" y="1369775"/>
            <a:ext cx="2805193" cy="328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1. Introduction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1.1. Purpose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1.2.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Growth Curve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bg2"/>
                </a:solidFill>
              </a:rPr>
              <a:t>  </a:t>
            </a:r>
            <a:r>
              <a:rPr lang="en-US" altLang="ko-KR" sz="1400" dirty="0">
                <a:solidFill>
                  <a:schemeClr val="bg2"/>
                </a:solidFill>
              </a:rPr>
              <a:t>1.3.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1.4. Analysis Plan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2. Method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2.1. Segmentation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2.2.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Segmented Growth Curve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2.3. Linear Regression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FA5B48ED-3DDD-461B-90A4-582AF5D61E0A}"/>
              </a:ext>
            </a:extLst>
          </p:cNvPr>
          <p:cNvSpPr txBox="1">
            <a:spLocks/>
          </p:cNvSpPr>
          <p:nvPr/>
        </p:nvSpPr>
        <p:spPr>
          <a:xfrm>
            <a:off x="5060967" y="1369775"/>
            <a:ext cx="3355383" cy="368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3. Result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3.1. Parameter Correlation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3.2.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Linear Regression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4. Supplement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  4.1. Reference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1500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73" y="1047621"/>
            <a:ext cx="3057014" cy="305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00" y="1047622"/>
            <a:ext cx="3057013" cy="305701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8B43BC1-BAA9-C248-A578-76846470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59445"/>
              </p:ext>
            </p:extLst>
          </p:nvPr>
        </p:nvGraphicFramePr>
        <p:xfrm>
          <a:off x="1439409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15928.38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3.938720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0.15841061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15617.49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8.757085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0.05147723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991A112-4EF6-C446-A4CC-268D45C1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01552"/>
              </p:ext>
            </p:extLst>
          </p:nvPr>
        </p:nvGraphicFramePr>
        <p:xfrm>
          <a:off x="5137366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38196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07104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16168.56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8.857293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0.10436962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43923.83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23.548031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0.01534153</a:t>
                      </a:r>
                      <a:endParaRPr lang="ko-KR" altLang="en-US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D7523553-ABB5-491D-8443-477B9EF8784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1216025"/>
            <a:ext cx="2938731" cy="2938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15" y="1216024"/>
            <a:ext cx="2938731" cy="2938731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7F1A8A8-C51A-C144-8BB7-D990E296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23944"/>
              </p:ext>
            </p:extLst>
          </p:nvPr>
        </p:nvGraphicFramePr>
        <p:xfrm>
          <a:off x="1459578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1757174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4.806800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0.08031902</a:t>
                      </a:r>
                      <a:endParaRPr lang="en-US" altLang="ko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4340552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9.708547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0.06511740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7E68D1E-7607-9F46-849E-C70C11A8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015"/>
              </p:ext>
            </p:extLst>
          </p:nvPr>
        </p:nvGraphicFramePr>
        <p:xfrm>
          <a:off x="5197289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2058204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10.39482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0.04218495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5588984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92.99743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0.03080245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3BD576E-CA32-43F4-9EC9-6BE5FA6E510E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0" y="1193083"/>
            <a:ext cx="2952320" cy="295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02" y="1193083"/>
            <a:ext cx="2952321" cy="2952321"/>
          </a:xfrm>
          <a:prstGeom prst="rect">
            <a:avLst/>
          </a:prstGeom>
        </p:spPr>
      </p:pic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E42C9AEA-5E31-3A4D-8B71-200D7186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67083"/>
              </p:ext>
            </p:extLst>
          </p:nvPr>
        </p:nvGraphicFramePr>
        <p:xfrm>
          <a:off x="1449028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10201.67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2.935827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0.16894476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BF44E6C-664C-004C-A361-2AAEB3FFE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27410"/>
              </p:ext>
            </p:extLst>
          </p:nvPr>
        </p:nvGraphicFramePr>
        <p:xfrm>
          <a:off x="5197920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10403.53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4.799167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0.11301198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5615982.1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12.2482</a:t>
                      </a:r>
                      <a:endParaRPr lang="en-KR" sz="105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0.0031074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91E00D65-9C33-4F8C-B0B3-01B0B232F5A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0456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1st segment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(Total : 165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endParaRPr sz="1200" dirty="0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114093-8F20-C843-9FCE-28026239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4789"/>
              </p:ext>
            </p:extLst>
          </p:nvPr>
        </p:nvGraphicFramePr>
        <p:xfrm>
          <a:off x="526179" y="2215195"/>
          <a:ext cx="3882480" cy="118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3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1st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2731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A73F92D-2DBB-7942-B05F-E77BFCCD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91918"/>
              </p:ext>
            </p:extLst>
          </p:nvPr>
        </p:nvGraphicFramePr>
        <p:xfrm>
          <a:off x="4833382" y="1974915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sp>
        <p:nvSpPr>
          <p:cNvPr id="11" name="Google Shape;127;p19">
            <a:extLst>
              <a:ext uri="{FF2B5EF4-FFF2-40B4-BE49-F238E27FC236}">
                <a16:creationId xmlns:a16="http://schemas.microsoft.com/office/drawing/2014/main" id="{AD048CC4-46B2-A048-AAA6-AFAE020572B7}"/>
              </a:ext>
            </a:extLst>
          </p:cNvPr>
          <p:cNvSpPr txBox="1">
            <a:spLocks/>
          </p:cNvSpPr>
          <p:nvPr/>
        </p:nvSpPr>
        <p:spPr>
          <a:xfrm>
            <a:off x="5485393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2nd Segment (Total : 78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  <a:endParaRPr lang="ko-KR" alt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endParaRPr lang="ko-KR" altLang="en-US" sz="1200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DDCDAD64-04E6-9D46-B443-61291FB2B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478529"/>
              </p:ext>
            </p:extLst>
          </p:nvPr>
        </p:nvGraphicFramePr>
        <p:xfrm>
          <a:off x="4833382" y="3051720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E94E5D-5B05-2247-ADE2-FE1C93A749D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8659" y="3179249"/>
            <a:ext cx="424723" cy="288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7B0D9D0-EB78-5742-ACE7-2278FFCAEAD8}"/>
              </a:ext>
            </a:extLst>
          </p:cNvPr>
          <p:cNvCxnSpPr>
            <a:cxnSpLocks/>
          </p:cNvCxnSpPr>
          <p:nvPr/>
        </p:nvCxnSpPr>
        <p:spPr>
          <a:xfrm flipV="1">
            <a:off x="4390260" y="2537958"/>
            <a:ext cx="458590" cy="322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Result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Linear Regression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203D8F92-A51A-4920-97DA-CDDCB3B19451}"/>
              </a:ext>
            </a:extLst>
          </p:cNvPr>
          <p:cNvSpPr txBox="1"/>
          <p:nvPr/>
        </p:nvSpPr>
        <p:spPr>
          <a:xfrm>
            <a:off x="672742" y="1761681"/>
            <a:ext cx="7453429" cy="1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앞에서 적합한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segmented 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</a:t>
            </a:r>
            <a:r>
              <a:rPr lang="en-US" altLang="ko-KR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사회 경제적 지표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간 단순 회귀분석을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Y (Fitted Parameter)        ~      X (Time-independent Variable)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15ECF7E-F945-4817-8FB3-21458AF0C9AE}"/>
              </a:ext>
            </a:extLst>
          </p:cNvPr>
          <p:cNvSpPr/>
          <p:nvPr/>
        </p:nvSpPr>
        <p:spPr>
          <a:xfrm>
            <a:off x="3235292" y="272728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6A4CCEF-7CD5-4A9F-AEE8-4689F805DBE1}"/>
              </a:ext>
            </a:extLst>
          </p:cNvPr>
          <p:cNvSpPr/>
          <p:nvPr/>
        </p:nvSpPr>
        <p:spPr>
          <a:xfrm>
            <a:off x="5506516" y="277541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595B-A778-43CB-9AD9-3B7920695805}"/>
              </a:ext>
            </a:extLst>
          </p:cNvPr>
          <p:cNvSpPr txBox="1"/>
          <p:nvPr/>
        </p:nvSpPr>
        <p:spPr>
          <a:xfrm>
            <a:off x="2197395" y="3027515"/>
            <a:ext cx="246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/>
              <a:t>Logistic      :   a1, b1, c1, a2, b2, c2</a:t>
            </a:r>
          </a:p>
          <a:p>
            <a:pPr marL="171450" indent="-171450">
              <a:buFontTx/>
              <a:buChar char="-"/>
            </a:pPr>
            <a:r>
              <a:rPr lang="en-US" altLang="ko-KR" sz="800" b="1" dirty="0" err="1"/>
              <a:t>Gompertz</a:t>
            </a:r>
            <a:r>
              <a:rPr lang="en-US" altLang="ko-KR" sz="800" b="1" dirty="0"/>
              <a:t>   :   a1, b1, c1, a2, b2, c2 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9A7E6-8792-4056-850D-BBE6692FC53F}"/>
              </a:ext>
            </a:extLst>
          </p:cNvPr>
          <p:cNvSpPr txBox="1"/>
          <p:nvPr/>
        </p:nvSpPr>
        <p:spPr>
          <a:xfrm>
            <a:off x="4572000" y="3065478"/>
            <a:ext cx="23746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 err="1"/>
              <a:t>ourworldindata</a:t>
            </a:r>
            <a:r>
              <a:rPr lang="en-US" altLang="ko-KR" sz="800" b="1" dirty="0"/>
              <a:t>      :  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r>
              <a:rPr lang="en-US" altLang="ko-KR" sz="800" b="1" dirty="0"/>
              <a:t>KOSTAT   :   …..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ko-KR" altLang="en-US" sz="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538B9AB-1316-4D9D-B863-E5B772FB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97" y="3269599"/>
            <a:ext cx="4030049" cy="4995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A7EE0B-E3EF-42BC-AAC7-75C8873ABFFE}"/>
              </a:ext>
            </a:extLst>
          </p:cNvPr>
          <p:cNvSpPr/>
          <p:nvPr/>
        </p:nvSpPr>
        <p:spPr>
          <a:xfrm>
            <a:off x="2197395" y="3027516"/>
            <a:ext cx="2123017" cy="65238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31FE5-53E6-4032-B4E3-3DD2B0120B98}"/>
              </a:ext>
            </a:extLst>
          </p:cNvPr>
          <p:cNvSpPr/>
          <p:nvPr/>
        </p:nvSpPr>
        <p:spPr>
          <a:xfrm>
            <a:off x="4571999" y="3027517"/>
            <a:ext cx="4111084" cy="1768694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5">
            <a:extLst>
              <a:ext uri="{FF2B5EF4-FFF2-40B4-BE49-F238E27FC236}">
                <a16:creationId xmlns:a16="http://schemas.microsoft.com/office/drawing/2014/main" id="{23990D31-8C15-4312-9A99-15EE90884632}"/>
              </a:ext>
            </a:extLst>
          </p:cNvPr>
          <p:cNvSpPr txBox="1">
            <a:spLocks/>
          </p:cNvSpPr>
          <p:nvPr/>
        </p:nvSpPr>
        <p:spPr>
          <a:xfrm>
            <a:off x="2969721" y="2292845"/>
            <a:ext cx="3204558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5"/>
                </a:solidFill>
              </a:rPr>
              <a:t>3. Result Analysis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5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b="1" dirty="0">
                <a:solidFill>
                  <a:schemeClr val="bg2"/>
                </a:solidFill>
              </a:rPr>
              <a:t>Logistic Model in both Segments</a:t>
            </a:r>
            <a:r>
              <a:rPr lang="ko-KR" altLang="en-US" sz="1500" b="1" dirty="0">
                <a:solidFill>
                  <a:schemeClr val="bg2"/>
                </a:solidFill>
              </a:rPr>
              <a:t> </a:t>
            </a:r>
            <a:r>
              <a:rPr lang="en-US" altLang="ko-KR" sz="1500" b="1" dirty="0">
                <a:solidFill>
                  <a:schemeClr val="bg2"/>
                </a:solidFill>
              </a:rPr>
              <a:t>(</a:t>
            </a:r>
            <a:r>
              <a:rPr lang="en-US" altLang="ko-KR" sz="1500" dirty="0">
                <a:solidFill>
                  <a:schemeClr val="bg2"/>
                </a:solidFill>
              </a:rPr>
              <a:t>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533239E2-ED7E-4AF9-90D8-3449A1EF060E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17B9E-9E7C-664D-98FE-DAB56E671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"/>
          <a:stretch/>
        </p:blipFill>
        <p:spPr>
          <a:xfrm>
            <a:off x="2521114" y="1780044"/>
            <a:ext cx="3598791" cy="33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76" y="1533481"/>
            <a:ext cx="6833975" cy="30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3396-C5E9-FB40-A484-C9CCCCA8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94" y="1680471"/>
            <a:ext cx="3561977" cy="3455472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AEBFFB63-9961-5844-A2A8-3B302EFD0FE5}"/>
              </a:ext>
            </a:extLst>
          </p:cNvPr>
          <p:cNvSpPr txBox="1">
            <a:spLocks/>
          </p:cNvSpPr>
          <p:nvPr/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</a:p>
          <a:p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Model in both Segments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1</a:t>
            </a:r>
            <a:r>
              <a:rPr lang="en-US" altLang="ko-KR" sz="1500" baseline="30000" dirty="0">
                <a:solidFill>
                  <a:schemeClr val="bg2"/>
                </a:solidFill>
              </a:rPr>
              <a:t>st</a:t>
            </a:r>
            <a:r>
              <a:rPr lang="en-US" altLang="ko-KR" sz="1500" dirty="0">
                <a:solidFill>
                  <a:schemeClr val="bg2"/>
                </a:solidFill>
              </a:rPr>
              <a:t> Segment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3" y="1505936"/>
            <a:ext cx="6762319" cy="29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C13C1-63E4-4245-A4FD-1D2F47B0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20" y="1748871"/>
            <a:ext cx="3506906" cy="34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2</a:t>
            </a:r>
            <a:r>
              <a:rPr lang="en-US" altLang="ko-KR" sz="1500" baseline="30000" dirty="0">
                <a:solidFill>
                  <a:schemeClr val="bg2"/>
                </a:solidFill>
              </a:rPr>
              <a:t>nd</a:t>
            </a:r>
            <a:r>
              <a:rPr lang="en-US" altLang="ko-KR" sz="1500" dirty="0">
                <a:solidFill>
                  <a:schemeClr val="bg2"/>
                </a:solidFill>
              </a:rPr>
              <a:t> Segment  (log-scaled)</a:t>
            </a:r>
            <a:br>
              <a:rPr lang="ko-KR" altLang="en-US" sz="1500" dirty="0">
                <a:solidFill>
                  <a:schemeClr val="bg2"/>
                </a:solidFill>
              </a:rPr>
            </a:b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FD30-350E-554F-AA90-0F1285FE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1746005"/>
            <a:ext cx="3502212" cy="33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202718" y="2292845"/>
            <a:ext cx="2738564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1. Introduction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0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Logistic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0.79)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-0.071,</a:t>
            </a:r>
            <a:r>
              <a:rPr lang="ko-KR" altLang="en-US" dirty="0"/>
              <a:t> </a:t>
            </a:r>
            <a:r>
              <a:rPr lang="en-US" altLang="ko-KR" dirty="0"/>
              <a:t>-0.065)</a:t>
            </a:r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746CA-90CD-6644-840D-308DA586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2" y="3118354"/>
            <a:ext cx="2089765" cy="202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F73B9-E7C8-4244-A041-71DE02A0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2" y="3118354"/>
            <a:ext cx="2087565" cy="2025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E7D95-BF88-6045-B8F5-E54D5393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444" y="3118354"/>
            <a:ext cx="2087566" cy="2025147"/>
          </a:xfrm>
          <a:prstGeom prst="rect">
            <a:avLst/>
          </a:prstGeom>
        </p:spPr>
      </p:pic>
      <p:pic>
        <p:nvPicPr>
          <p:cNvPr id="11" name="그림 9">
            <a:extLst>
              <a:ext uri="{FF2B5EF4-FFF2-40B4-BE49-F238E27FC236}">
                <a16:creationId xmlns:a16="http://schemas.microsoft.com/office/drawing/2014/main" id="{9AC16695-25E0-6F48-A74D-4C735FB4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100" y="1926792"/>
            <a:ext cx="972438" cy="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2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 err="1"/>
              <a:t>Gompertz</a:t>
            </a:r>
            <a:r>
              <a:rPr lang="en-US" b="1" dirty="0"/>
              <a:t>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0.73)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0.0056,</a:t>
            </a:r>
            <a:r>
              <a:rPr lang="ko-KR" altLang="en-US" dirty="0"/>
              <a:t> </a:t>
            </a:r>
            <a:r>
              <a:rPr lang="en-US" altLang="ko-KR" dirty="0"/>
              <a:t>-0.048)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B773BB9D-E77B-074F-B5DF-5A46B2BB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27" y="1941120"/>
            <a:ext cx="861005" cy="33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91-BBE8-2D49-93D9-56C657AD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0" y="3118351"/>
            <a:ext cx="2087566" cy="2025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636E9-3D16-184A-8658-554D9A0E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97" y="3118351"/>
            <a:ext cx="2087567" cy="202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F7EFFC-CF87-1D4B-A07E-B74F16D0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983" y="3118351"/>
            <a:ext cx="2087567" cy="20251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838834C-9812-4932-BF18-21B531F21F39}"/>
              </a:ext>
            </a:extLst>
          </p:cNvPr>
          <p:cNvSpPr txBox="1">
            <a:spLocks/>
          </p:cNvSpPr>
          <p:nvPr/>
        </p:nvSpPr>
        <p:spPr>
          <a:xfrm>
            <a:off x="729450" y="12161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283430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49" y="1576551"/>
            <a:ext cx="8050591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</a:t>
            </a:r>
            <a:r>
              <a:rPr lang="ko-KR" altLang="en-US" dirty="0"/>
              <a:t>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/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사이의 상관관계는 약한 수준에 불과</a:t>
            </a: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9B1BC-AF52-0946-B337-FB1794CC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47" y="2790753"/>
            <a:ext cx="2425265" cy="2352748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A63B7-06B0-044F-B535-1719598B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93" y="2776061"/>
            <a:ext cx="2425264" cy="2352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98C1C8-3949-4207-BC6A-3C6C3700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1" y="1198633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374251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70245"/>
            <a:ext cx="810104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와 다르게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사이에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가 나타남</a:t>
            </a:r>
            <a:r>
              <a:rPr lang="en-US" altLang="ko-KR" dirty="0"/>
              <a:t>.</a:t>
            </a:r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40161-6DCD-9048-BAA0-54488EC5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65" y="2790752"/>
            <a:ext cx="2425264" cy="2352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19953-9F8F-2A4F-B1F2-19D832A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44" y="2790752"/>
            <a:ext cx="2425264" cy="23527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193477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880" y="1708808"/>
            <a:ext cx="8101040" cy="32610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각 모델의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dirty="0"/>
              <a:t>의 상관계수가 모델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segment</a:t>
            </a:r>
            <a:r>
              <a:rPr lang="ko-KR" altLang="en-US" sz="1400" dirty="0"/>
              <a:t>에 상관 없이 </a:t>
            </a:r>
            <a:r>
              <a:rPr lang="ko-KR" altLang="en-US" sz="1400" dirty="0">
                <a:solidFill>
                  <a:srgbClr val="FF0000"/>
                </a:solidFill>
              </a:rPr>
              <a:t>음의 상관관계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     (a and c have quite strongly negative correlation in each model and each segment)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누적 </a:t>
            </a:r>
            <a:r>
              <a:rPr lang="ko-KR" altLang="en-US" b="1" dirty="0" err="1"/>
              <a:t>확진자</a:t>
            </a:r>
            <a:r>
              <a:rPr lang="ko-KR" altLang="en-US" b="1" dirty="0"/>
              <a:t> 수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반비례</a:t>
            </a:r>
            <a:r>
              <a:rPr lang="en-US" altLang="ko-KR" dirty="0">
                <a:solidFill>
                  <a:srgbClr val="FF0000"/>
                </a:solidFill>
              </a:rPr>
              <a:t> (-&gt; Cumulative cases and spread speed is inverse proportional)</a:t>
            </a: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sz="700" dirty="0">
              <a:solidFill>
                <a:srgbClr val="FF0000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COVID-19 </a:t>
            </a:r>
            <a:r>
              <a:rPr lang="ko-KR" altLang="en-US" dirty="0"/>
              <a:t>초기단계에 </a:t>
            </a:r>
            <a:r>
              <a:rPr lang="ko-KR" altLang="en-US" dirty="0" err="1"/>
              <a:t>확진자가</a:t>
            </a:r>
            <a:r>
              <a:rPr lang="ko-KR" altLang="en-US" dirty="0"/>
              <a:t> 많은 국가들에서 신속한 </a:t>
            </a:r>
            <a:r>
              <a:rPr lang="ko-KR" altLang="en-US" dirty="0" err="1"/>
              <a:t>거리두기</a:t>
            </a:r>
            <a:r>
              <a:rPr lang="ko-KR" altLang="en-US" dirty="0"/>
              <a:t> 정책</a:t>
            </a:r>
            <a:endParaRPr lang="en-US" altLang="ko-KR" dirty="0"/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(When COVID-19 had </a:t>
            </a:r>
            <a:r>
              <a:rPr lang="en-US" altLang="ko-KR" sz="1200" dirty="0" err="1"/>
              <a:t>outbreaked</a:t>
            </a:r>
            <a:r>
              <a:rPr lang="en-US" altLang="ko-KR" sz="1200" dirty="0"/>
              <a:t> at first in Feb. and Mar. in 2020, almost countries quickly implemented social                 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 distancing policies and it was valid to reduce daily cases)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Growth Curve slope</a:t>
            </a:r>
            <a:r>
              <a:rPr lang="ko-KR" altLang="en-US" dirty="0"/>
              <a:t>가 완만한 경우 초기 대응에 실패하여 누적 </a:t>
            </a:r>
            <a:r>
              <a:rPr lang="ko-KR" altLang="en-US" dirty="0" err="1"/>
              <a:t>확진자가</a:t>
            </a:r>
            <a:r>
              <a:rPr lang="ko-KR" altLang="en-US" dirty="0"/>
              <a:t> 계속 증가</a:t>
            </a:r>
            <a:endParaRPr lang="en-US" altLang="ko-KR" dirty="0"/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(In the countries having had slight incline for COVID-19, they dealt with it relatively easily so the level of social distancing policies was lower. It caused bad results that the cumulative cases was continuously increasing)</a:t>
            </a:r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C4194F5-65E1-E14D-B38F-D21979B3CA87}"/>
              </a:ext>
            </a:extLst>
          </p:cNvPr>
          <p:cNvSpPr/>
          <p:nvPr/>
        </p:nvSpPr>
        <p:spPr>
          <a:xfrm>
            <a:off x="836612" y="4197683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3917DE9-9BC6-CA4E-8BD4-DCE7F6D00F59}"/>
              </a:ext>
            </a:extLst>
          </p:cNvPr>
          <p:cNvSpPr/>
          <p:nvPr/>
        </p:nvSpPr>
        <p:spPr>
          <a:xfrm>
            <a:off x="822303" y="3434693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366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63041"/>
            <a:ext cx="8315866" cy="3580598"/>
          </a:xfrm>
        </p:spPr>
        <p:txBody>
          <a:bodyPr/>
          <a:lstStyle/>
          <a:p>
            <a:pPr marL="146050" indent="0">
              <a:lnSpc>
                <a:spcPct val="200000"/>
              </a:lnSpc>
              <a:buNone/>
            </a:pP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en-US" altLang="ko-KR" sz="1400" dirty="0"/>
              <a:t> Segment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</a:t>
            </a:r>
            <a:r>
              <a:rPr lang="ko-KR" altLang="en-US" sz="1400" dirty="0"/>
              <a:t>와 다르게 </a:t>
            </a:r>
            <a:r>
              <a:rPr lang="en-US" altLang="ko-KR" sz="1400" b="1" dirty="0"/>
              <a:t>b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b="1" dirty="0"/>
              <a:t> </a:t>
            </a:r>
            <a:r>
              <a:rPr lang="ko-KR" altLang="en-US" sz="1400" dirty="0"/>
              <a:t>사이에 강한 </a:t>
            </a:r>
            <a:r>
              <a:rPr lang="ko-KR" altLang="en-US" sz="1400" dirty="0">
                <a:solidFill>
                  <a:srgbClr val="003FD1"/>
                </a:solidFill>
              </a:rPr>
              <a:t>양의 상관관계</a:t>
            </a:r>
            <a:endParaRPr lang="en-US" altLang="ko-KR" sz="1400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확산 시기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3FD1"/>
                </a:solidFill>
              </a:rPr>
              <a:t>비례</a:t>
            </a:r>
            <a:endParaRPr lang="en-US" altLang="ko-KR" dirty="0">
              <a:solidFill>
                <a:srgbClr val="003FD1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dirty="0">
              <a:solidFill>
                <a:srgbClr val="003FD1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단일 </a:t>
            </a:r>
            <a:r>
              <a:rPr lang="en-US" altLang="ko-KR" dirty="0"/>
              <a:t>segment</a:t>
            </a:r>
            <a:r>
              <a:rPr lang="ko-KR" altLang="en-US" dirty="0"/>
              <a:t>로 보이는 국가</a:t>
            </a:r>
            <a:r>
              <a:rPr lang="en-US" altLang="ko-KR" dirty="0"/>
              <a:t>(Benin, Malawi)</a:t>
            </a:r>
            <a:r>
              <a:rPr lang="ko-KR" altLang="en-US" dirty="0" err="1"/>
              <a:t>를</a:t>
            </a:r>
            <a:r>
              <a:rPr lang="ko-KR" altLang="en-US" dirty="0"/>
              <a:t> 제외하면 항상 </a:t>
            </a:r>
            <a:r>
              <a:rPr lang="en-US" altLang="ko-KR" dirty="0"/>
              <a:t>b2 &gt; b1</a:t>
            </a:r>
            <a:r>
              <a:rPr lang="ko-KR" altLang="en-US" dirty="0"/>
              <a:t>의 관계 </a:t>
            </a:r>
            <a:r>
              <a:rPr lang="en-US" altLang="ko-KR" dirty="0"/>
              <a:t>(</a:t>
            </a:r>
            <a:r>
              <a:rPr lang="ko-KR" altLang="en-US" dirty="0"/>
              <a:t>보정 필요</a:t>
            </a:r>
            <a:r>
              <a:rPr lang="en-US" altLang="ko-KR" dirty="0"/>
              <a:t>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Segment</a:t>
            </a:r>
            <a:r>
              <a:rPr lang="ko-KR" altLang="en-US" dirty="0"/>
              <a:t>에서는 </a:t>
            </a:r>
            <a:r>
              <a:rPr lang="ko-KR" altLang="en-US" dirty="0" err="1"/>
              <a:t>무증상자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경증감염자</a:t>
            </a:r>
            <a:r>
              <a:rPr lang="ko-KR" altLang="en-US" dirty="0"/>
              <a:t> 등의 영향으로 확산</a:t>
            </a:r>
            <a:r>
              <a:rPr lang="en-US" altLang="ko-KR" dirty="0"/>
              <a:t>(</a:t>
            </a:r>
            <a:r>
              <a:rPr lang="ko-KR" altLang="en-US" dirty="0" err="1"/>
              <a:t>재확산</a:t>
            </a:r>
            <a:r>
              <a:rPr lang="en-US" altLang="ko-KR" dirty="0"/>
              <a:t>)</a:t>
            </a:r>
            <a:r>
              <a:rPr lang="ko-KR" altLang="en-US" dirty="0"/>
              <a:t> 이후 같은 일수를 두고 비교했을 때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에 비해 컨트롤하지 못한 탓에 확산 속도가 빠름</a:t>
            </a: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54CBCD9-1E86-B743-B67F-03AE348ECCD4}"/>
              </a:ext>
            </a:extLst>
          </p:cNvPr>
          <p:cNvSpPr/>
          <p:nvPr/>
        </p:nvSpPr>
        <p:spPr>
          <a:xfrm>
            <a:off x="896566" y="3958228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BEBE3C8-D84C-1F43-9F5F-2F67598981D8}"/>
              </a:ext>
            </a:extLst>
          </p:cNvPr>
          <p:cNvSpPr/>
          <p:nvPr/>
        </p:nvSpPr>
        <p:spPr>
          <a:xfrm>
            <a:off x="914400" y="3180826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32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</a:t>
            </a:r>
            <a:r>
              <a:rPr lang="en-US" altLang="ko-KR" sz="2200" dirty="0" err="1">
                <a:solidFill>
                  <a:schemeClr val="bg2"/>
                </a:solidFill>
              </a:rPr>
              <a:t>ourworldindata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4A26D-8250-45B9-9008-410915A4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75" y="1708808"/>
            <a:ext cx="6020250" cy="34045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8CB348-3BB6-5746-8479-764293F1AB7D}"/>
              </a:ext>
            </a:extLst>
          </p:cNvPr>
          <p:cNvCxnSpPr/>
          <p:nvPr/>
        </p:nvCxnSpPr>
        <p:spPr>
          <a:xfrm>
            <a:off x="3066334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96412-798C-424C-91E5-08160B5982FA}"/>
              </a:ext>
            </a:extLst>
          </p:cNvPr>
          <p:cNvCxnSpPr/>
          <p:nvPr/>
        </p:nvCxnSpPr>
        <p:spPr>
          <a:xfrm>
            <a:off x="4188136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9F45F6-32CA-5C42-B84A-6C7F82679253}"/>
              </a:ext>
            </a:extLst>
          </p:cNvPr>
          <p:cNvCxnSpPr/>
          <p:nvPr/>
        </p:nvCxnSpPr>
        <p:spPr>
          <a:xfrm>
            <a:off x="5288165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594C88-44CA-3B4C-838D-1A3C8BAF6CEF}"/>
              </a:ext>
            </a:extLst>
          </p:cNvPr>
          <p:cNvCxnSpPr/>
          <p:nvPr/>
        </p:nvCxnSpPr>
        <p:spPr>
          <a:xfrm>
            <a:off x="6415696" y="1708808"/>
            <a:ext cx="0" cy="34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8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</a:t>
            </a:r>
            <a:r>
              <a:rPr lang="en-US" altLang="ko-KR" sz="2200" dirty="0" err="1">
                <a:solidFill>
                  <a:schemeClr val="bg2"/>
                </a:solidFill>
              </a:rPr>
              <a:t>ourworldindata</a:t>
            </a:r>
            <a:r>
              <a:rPr lang="ko-KR" altLang="en-US" sz="2200" dirty="0">
                <a:solidFill>
                  <a:schemeClr val="bg2"/>
                </a:solidFill>
              </a:rPr>
              <a:t> </a:t>
            </a:r>
            <a:r>
              <a:rPr lang="en-US" altLang="ko-KR" sz="2200" dirty="0">
                <a:solidFill>
                  <a:schemeClr val="bg2"/>
                </a:solidFill>
              </a:rPr>
              <a:t>variable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3EEBF-318C-4CC8-A4C1-914EEA56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40" y="2023068"/>
            <a:ext cx="6594519" cy="24357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2B73E2-2A9A-F141-BA06-8981DB75D360}"/>
              </a:ext>
            </a:extLst>
          </p:cNvPr>
          <p:cNvCxnSpPr/>
          <p:nvPr/>
        </p:nvCxnSpPr>
        <p:spPr>
          <a:xfrm>
            <a:off x="2935706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CEA2D-6B71-BD4C-B122-D6257D0A1F81}"/>
              </a:ext>
            </a:extLst>
          </p:cNvPr>
          <p:cNvCxnSpPr/>
          <p:nvPr/>
        </p:nvCxnSpPr>
        <p:spPr>
          <a:xfrm>
            <a:off x="4160636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D97B1-FD3C-7647-83D9-4675CA92F1A7}"/>
              </a:ext>
            </a:extLst>
          </p:cNvPr>
          <p:cNvCxnSpPr/>
          <p:nvPr/>
        </p:nvCxnSpPr>
        <p:spPr>
          <a:xfrm>
            <a:off x="5398170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BCD7DD-69C5-1642-A905-2335322D3C62}"/>
              </a:ext>
            </a:extLst>
          </p:cNvPr>
          <p:cNvCxnSpPr/>
          <p:nvPr/>
        </p:nvCxnSpPr>
        <p:spPr>
          <a:xfrm>
            <a:off x="6621952" y="2023068"/>
            <a:ext cx="0" cy="243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3DE22-538D-4845-81F0-E7E9DC4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69" y="1905912"/>
            <a:ext cx="6516668" cy="1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17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Linear Regression Analysis – KOSTAT variable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09D1D09D-BF97-4AF0-A516-B83292B1855B}"/>
              </a:ext>
            </a:extLst>
          </p:cNvPr>
          <p:cNvSpPr txBox="1"/>
          <p:nvPr/>
        </p:nvSpPr>
        <p:spPr>
          <a:xfrm>
            <a:off x="3734919" y="1648267"/>
            <a:ext cx="1528458" cy="1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미완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3825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2200" dirty="0">
                <a:solidFill>
                  <a:schemeClr val="bg2"/>
                </a:solidFill>
              </a:rPr>
              <a:t>Discussion – parameter scale</a:t>
            </a:r>
            <a:endParaRPr lang="en-KR" sz="2200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09D1D09D-BF97-4AF0-A516-B83292B1855B}"/>
              </a:ext>
            </a:extLst>
          </p:cNvPr>
          <p:cNvSpPr txBox="1"/>
          <p:nvPr/>
        </p:nvSpPr>
        <p:spPr>
          <a:xfrm>
            <a:off x="3876686" y="2736709"/>
            <a:ext cx="69531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B5E31-8ECF-4FB4-ACBF-D2BB2108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97" y="1871955"/>
            <a:ext cx="2635206" cy="2799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1331B-EF7A-44E8-837E-867C3E66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96" y="1962150"/>
            <a:ext cx="2441137" cy="25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;p16">
            <a:extLst>
              <a:ext uri="{FF2B5EF4-FFF2-40B4-BE49-F238E27FC236}">
                <a16:creationId xmlns:a16="http://schemas.microsoft.com/office/drawing/2014/main" id="{CF406442-E7C1-420F-9B64-4ADE4D195A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78" y="1067686"/>
            <a:ext cx="3886503" cy="364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Purpose</a:t>
            </a:r>
          </a:p>
        </p:txBody>
      </p:sp>
      <p:sp>
        <p:nvSpPr>
          <p:cNvPr id="5" name="Google Shape;121;p18">
            <a:extLst>
              <a:ext uri="{FF2B5EF4-FFF2-40B4-BE49-F238E27FC236}">
                <a16:creationId xmlns:a16="http://schemas.microsoft.com/office/drawing/2014/main" id="{7992E2A1-2E0D-4DB5-BBD4-599145222C7C}"/>
              </a:ext>
            </a:extLst>
          </p:cNvPr>
          <p:cNvSpPr txBox="1"/>
          <p:nvPr/>
        </p:nvSpPr>
        <p:spPr>
          <a:xfrm>
            <a:off x="727650" y="2034062"/>
            <a:ext cx="4177502" cy="20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통계적 모델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(Growth Curve Model)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통해 각 국가의 확진 경향성을 몇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요약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의미를 해석하고 국가별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time-independent variable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과의 연관성을 분석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통해 정부 정책 및 추후 연구에 근거자료를 제공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117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9DE3-455B-B547-B28B-6CA49D9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Lato"/>
              <a:buNone/>
            </a:pPr>
            <a:r>
              <a:rPr lang="en-US" altLang="ko-KR" sz="2800" dirty="0">
                <a:solidFill>
                  <a:schemeClr val="bg2"/>
                </a:solidFill>
              </a:rPr>
              <a:t>Growth Curve Model</a:t>
            </a:r>
            <a:endParaRPr lang="ko-KR" altLang="en-US" sz="2800" dirty="0">
              <a:solidFill>
                <a:schemeClr val="bg2"/>
              </a:solidFill>
            </a:endParaRPr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6F434A4D-C0F5-EC42-95D8-E6C0A97C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66905"/>
              </p:ext>
            </p:extLst>
          </p:nvPr>
        </p:nvGraphicFramePr>
        <p:xfrm>
          <a:off x="1275905" y="3232298"/>
          <a:ext cx="6479794" cy="1266263"/>
        </p:xfrm>
        <a:graphic>
          <a:graphicData uri="http://schemas.openxmlformats.org/drawingml/2006/table">
            <a:tbl>
              <a:tblPr/>
              <a:tblGrid>
                <a:gridCol w="978104">
                  <a:extLst>
                    <a:ext uri="{9D8B030D-6E8A-4147-A177-3AD203B41FA5}">
                      <a16:colId xmlns:a16="http://schemas.microsoft.com/office/drawing/2014/main" val="3853313167"/>
                    </a:ext>
                  </a:extLst>
                </a:gridCol>
                <a:gridCol w="1429005">
                  <a:extLst>
                    <a:ext uri="{9D8B030D-6E8A-4147-A177-3AD203B41FA5}">
                      <a16:colId xmlns:a16="http://schemas.microsoft.com/office/drawing/2014/main" val="1748599299"/>
                    </a:ext>
                  </a:extLst>
                </a:gridCol>
                <a:gridCol w="2089967">
                  <a:extLst>
                    <a:ext uri="{9D8B030D-6E8A-4147-A177-3AD203B41FA5}">
                      <a16:colId xmlns:a16="http://schemas.microsoft.com/office/drawing/2014/main" val="2664674041"/>
                    </a:ext>
                  </a:extLst>
                </a:gridCol>
                <a:gridCol w="1008127">
                  <a:extLst>
                    <a:ext uri="{9D8B030D-6E8A-4147-A177-3AD203B41FA5}">
                      <a16:colId xmlns:a16="http://schemas.microsoft.com/office/drawing/2014/main" val="1851865362"/>
                    </a:ext>
                  </a:extLst>
                </a:gridCol>
                <a:gridCol w="974591">
                  <a:extLst>
                    <a:ext uri="{9D8B030D-6E8A-4147-A177-3AD203B41FA5}">
                      <a16:colId xmlns:a16="http://schemas.microsoft.com/office/drawing/2014/main" val="1542306227"/>
                    </a:ext>
                  </a:extLst>
                </a:gridCol>
              </a:tblGrid>
              <a:tr h="303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model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78924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Logistic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009752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Bertalanffy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23781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Gompertz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84777"/>
                  </a:ext>
                </a:extLst>
              </a:tr>
            </a:tbl>
          </a:graphicData>
        </a:graphic>
      </p:graphicFrame>
      <p:pic>
        <p:nvPicPr>
          <p:cNvPr id="6" name="그림 9">
            <a:extLst>
              <a:ext uri="{FF2B5EF4-FFF2-40B4-BE49-F238E27FC236}">
                <a16:creationId xmlns:a16="http://schemas.microsoft.com/office/drawing/2014/main" id="{23403598-F230-F142-A9F8-58887B7D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49" y="3575886"/>
            <a:ext cx="620782" cy="270340"/>
          </a:xfrm>
          <a:prstGeom prst="rect">
            <a:avLst/>
          </a:prstGeom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86CC6724-560C-BE42-8652-88438190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10" y="3932866"/>
            <a:ext cx="782459" cy="159685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988892C2-9648-5741-A2D9-E76C3178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91" y="4230289"/>
            <a:ext cx="541896" cy="208804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108EB0AA-D880-B246-8670-80F255C4F1B9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0" name="Google Shape;121;p18">
            <a:extLst>
              <a:ext uri="{FF2B5EF4-FFF2-40B4-BE49-F238E27FC236}">
                <a16:creationId xmlns:a16="http://schemas.microsoft.com/office/drawing/2014/main" id="{2924056D-112F-4E20-8443-06057455302D}"/>
              </a:ext>
            </a:extLst>
          </p:cNvPr>
          <p:cNvSpPr txBox="1"/>
          <p:nvPr/>
        </p:nvSpPr>
        <p:spPr>
          <a:xfrm>
            <a:off x="727650" y="1858508"/>
            <a:ext cx="6254397" cy="10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중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Gompertz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세 모형은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가지고 있고 아래의 표의 의미를 담고 있음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056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136EC-2B47-8042-BF03-E7426497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94" y="1148866"/>
            <a:ext cx="2383409" cy="1782393"/>
          </a:xfrm>
          <a:prstGeom prst="rect">
            <a:avLst/>
          </a:prstGeom>
        </p:spPr>
      </p:pic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6D0D7C1F-DA92-4F9D-A4A1-CB8AA55443D2}"/>
              </a:ext>
            </a:extLst>
          </p:cNvPr>
          <p:cNvSpPr txBox="1"/>
          <p:nvPr/>
        </p:nvSpPr>
        <p:spPr>
          <a:xfrm>
            <a:off x="727650" y="1863196"/>
            <a:ext cx="6254397" cy="21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1)   COVID-19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- ECDC(European Centre for Disease Prevention and Control)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- </a:t>
            </a: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https://www.ecdc.europa.eu/en</a:t>
            </a: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2)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사회경제 지표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(Time-independent variable)</a:t>
            </a:r>
          </a:p>
          <a:p>
            <a:pPr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- 2-1) </a:t>
            </a:r>
            <a:r>
              <a:rPr lang="ko-KR" altLang="en-US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통계청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KOSTAT(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5"/>
              </a:rPr>
              <a:t>https://kostat.go.kr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- 2-2) </a:t>
            </a:r>
            <a:r>
              <a:rPr lang="en-US" altLang="ko-KR" sz="1000" dirty="0" err="1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Ourworldindata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6"/>
              </a:rPr>
              <a:t>https://ourworldindata.org/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A518A-E15B-47B5-8F02-84DDA5EF8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781" y="3281389"/>
            <a:ext cx="2906233" cy="14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3123488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COVID-19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장기화됨에 따라 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데이터를 여러 개의 구간으로 나누어 분석을 진행할 필요가 생김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 Algorithm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사용하여 여러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나눔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나누어진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대해서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</a:rPr>
              <a:t>Time-independent </a:t>
            </a:r>
            <a:r>
              <a:rPr lang="ko-KR" altLang="en-US" sz="1200" dirty="0">
                <a:solidFill>
                  <a:schemeClr val="accent1"/>
                </a:solidFill>
              </a:rPr>
              <a:t>변수와 확진 추세 사이의 연관성 분석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Plan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A8690-9189-46E0-BDA9-D16637A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49" y="2020012"/>
            <a:ext cx="4262950" cy="12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571926" y="2292845"/>
            <a:ext cx="2000147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2. Method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2027599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적용하기 위해 각 국가마다 다른 분석기간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 head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인한 부적합 현상을 방지하고자 누적확진자가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되는 날짜를 시작점으로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이상인 국가에 대해서는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번째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까지만 고려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257811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021273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1419</Words>
  <Application>Microsoft Macintosh PowerPoint</Application>
  <PresentationFormat>화면 슬라이드 쇼(16:9)</PresentationFormat>
  <Paragraphs>302</Paragraphs>
  <Slides>39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Malgun Gothic</vt:lpstr>
      <vt:lpstr>Lato</vt:lpstr>
      <vt:lpstr>Cambria Math</vt:lpstr>
      <vt:lpstr>Arial</vt:lpstr>
      <vt:lpstr>함초롬바탕</vt:lpstr>
      <vt:lpstr>Malgun Gothic</vt:lpstr>
      <vt:lpstr>Raleway</vt:lpstr>
      <vt:lpstr>Streamline</vt:lpstr>
      <vt:lpstr>Summary-based Analysis by Segmented Growth Curve Model</vt:lpstr>
      <vt:lpstr>Contents</vt:lpstr>
      <vt:lpstr>1. Introduction</vt:lpstr>
      <vt:lpstr>Introduction</vt:lpstr>
      <vt:lpstr>Growth Curve Model</vt:lpstr>
      <vt:lpstr>Introduction</vt:lpstr>
      <vt:lpstr>Introduction</vt:lpstr>
      <vt:lpstr>2. Method</vt:lpstr>
      <vt:lpstr>Method</vt:lpstr>
      <vt:lpstr>Method</vt:lpstr>
      <vt:lpstr>Method</vt:lpstr>
      <vt:lpstr>Method</vt:lpstr>
      <vt:lpstr>Method</vt:lpstr>
      <vt:lpstr>Method</vt:lpstr>
      <vt:lpstr>Method</vt:lpstr>
      <vt:lpstr>Segmented Growth Curve - Simple Moving Average</vt:lpstr>
      <vt:lpstr>Segmented Growth Curve - Simple Moving Average</vt:lpstr>
      <vt:lpstr>Segmented Growth Curve – Logistic Model</vt:lpstr>
      <vt:lpstr>Segmented Growth Curve – Gompertz Model</vt:lpstr>
      <vt:lpstr>PowerPoint 프레젠테이션</vt:lpstr>
      <vt:lpstr>PowerPoint 프레젠테이션</vt:lpstr>
      <vt:lpstr>PowerPoint 프레젠테이션</vt:lpstr>
      <vt:lpstr>Segmented Growth Curve – Result</vt:lpstr>
      <vt:lpstr>Linear Regression</vt:lpstr>
      <vt:lpstr>PowerPoint 프레젠테이션</vt:lpstr>
      <vt:lpstr>Parameter Correlation Analysis -  Logistic Model in both Segments (log-scaled)</vt:lpstr>
      <vt:lpstr>PowerPoint 프레젠테이션</vt:lpstr>
      <vt:lpstr>Parameter Correlation Analysis -  Logistic vs Gompertz in the 1st Segment (log-scaled)</vt:lpstr>
      <vt:lpstr>Parameter Correlation Analysis -  Logistic vs Gompertz in the 2nd Segment  (log-scaled) </vt:lpstr>
      <vt:lpstr>Parameter Correlation Analysis - Interpretation of the parameters</vt:lpstr>
      <vt:lpstr>PowerPoint 프레젠테이션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Linear Regression Analysis – ourworldindata</vt:lpstr>
      <vt:lpstr>Linear Regression Analysis – ourworldindata variable</vt:lpstr>
      <vt:lpstr>Linear Regression Analysis – KOSTAT variable</vt:lpstr>
      <vt:lpstr>Discussion – parameter scale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216</cp:revision>
  <dcterms:modified xsi:type="dcterms:W3CDTF">2021-01-07T14:07:08Z</dcterms:modified>
</cp:coreProperties>
</file>